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8%D1%81%D1%8C%D0%BC%D0%B5%D0%BD%D0%BD%D0%BE%D1%81%D1%82%D1%8C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hyperlink" Target="http://ru.wikipedia.org/wiki/%D0%97%D0%BD%D0%B0%D0%B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10.xml"/><Relationship Id="rId3" Type="http://schemas.openxmlformats.org/officeDocument/2006/relationships/slide" Target="slide7.xml"/><Relationship Id="rId7" Type="http://schemas.openxmlformats.org/officeDocument/2006/relationships/slide" Target="slide4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slide" Target="slide9.xm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slide" Target="slide5.xml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E%D0%BD%D0%B5%D0%BC%D1%8B" TargetMode="External"/><Relationship Id="rId13" Type="http://schemas.openxmlformats.org/officeDocument/2006/relationships/hyperlink" Target="http://ru.wikipedia.org/wiki/%D0%93%D0%BB%D0%B0%D1%81%D0%BD%D1%8B%D0%B5" TargetMode="External"/><Relationship Id="rId18" Type="http://schemas.openxmlformats.org/officeDocument/2006/relationships/hyperlink" Target="http://ru.wikipedia.org/wiki/%D0%A1%D0%BB%D0%BE%D0%B3%D0%BE%D0%B2%D0%BE%D0%B5_%D0%BF%D0%B8%D1%81%D1%8C%D0%BC%D0%BE" TargetMode="External"/><Relationship Id="rId3" Type="http://schemas.openxmlformats.org/officeDocument/2006/relationships/image" Target="../media/image20.jpeg"/><Relationship Id="rId21" Type="http://schemas.openxmlformats.org/officeDocument/2006/relationships/hyperlink" Target="http://ru.wikipedia.org/wiki/%D0%98%D0%BD%D0%B4%D0%B8%D0%B9%D1%81%D0%BA%D0%BE%D0%B5_%D0%BF%D0%B8%D1%81%D1%8C%D0%BC%D0%BE" TargetMode="External"/><Relationship Id="rId7" Type="http://schemas.openxmlformats.org/officeDocument/2006/relationships/hyperlink" Target="http://ru.wikipedia.org/wiki/%D0%91%D1%83%D0%BA%D0%B2%D1%8B" TargetMode="External"/><Relationship Id="rId12" Type="http://schemas.openxmlformats.org/officeDocument/2006/relationships/hyperlink" Target="http://ru.wikipedia.org/wiki/%D0%9A%D0%BE%D0%BD%D1%81%D0%BE%D0%BD%D0%B0%D0%BD%D1%82%D0%BD%D0%BE-%D0%B2%D0%BE%D0%BA%D0%B0%D0%BB%D0%B8%D1%87%D0%B5%D1%81%D0%BA%D0%BE%D0%B5_%D0%BF%D0%B8%D1%81%D1%8C%D0%BC%D0%BE" TargetMode="External"/><Relationship Id="rId17" Type="http://schemas.openxmlformats.org/officeDocument/2006/relationships/hyperlink" Target="http://ru.wikipedia.org/wiki/%D0%9E%D0%B3%D0%BB%D0%B0%D1%81%D0%BE%D0%B2%D0%BA%D0%B0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ru.wikipedia.org/wiki/%D0%94%D0%B8%D0%B0%D0%BA%D1%80%D0%B8%D1%82%D0%B8%D1%87%D0%B5%D1%81%D0%BA%D0%B8%D0%B5_%D0%B7%D0%BD%D0%B0%D0%BA%D0%B8" TargetMode="External"/><Relationship Id="rId20" Type="http://schemas.openxmlformats.org/officeDocument/2006/relationships/hyperlink" Target="http://ru.wikipedia.org/wiki/%D0%90%D0%B1%D1%83%D0%B3%D0%B8%D0%B4%D0%B0" TargetMode="External"/><Relationship Id="rId1" Type="http://schemas.openxmlformats.org/officeDocument/2006/relationships/tags" Target="../tags/tag3.xml"/><Relationship Id="rId6" Type="http://schemas.openxmlformats.org/officeDocument/2006/relationships/hyperlink" Target="http://ru.wikipedia.org/wiki/%D0%97%D0%BD%D0%B0%D0%BA" TargetMode="External"/><Relationship Id="rId11" Type="http://schemas.openxmlformats.org/officeDocument/2006/relationships/hyperlink" Target="http://ru.wikipedia.org/wiki/%D0%A3%D1%81%D1%82%D0%BD%D0%B0%D1%8F_%D1%80%D0%B5%D1%87%D1%8C" TargetMode="External"/><Relationship Id="rId24" Type="http://schemas.openxmlformats.org/officeDocument/2006/relationships/image" Target="../media/image21.jpeg"/><Relationship Id="rId5" Type="http://schemas.openxmlformats.org/officeDocument/2006/relationships/hyperlink" Target="http://ru.wikipedia.org/wiki/%D0%9F%D0%B8%D1%81%D1%8C%D0%BC%D0%B5%D0%BD%D0%BD%D0%BE%D1%81%D1%82%D1%8C" TargetMode="External"/><Relationship Id="rId15" Type="http://schemas.openxmlformats.org/officeDocument/2006/relationships/hyperlink" Target="http://ru.wikipedia.org/wiki/%D0%9A%D0%BE%D0%BD%D1%81%D0%BE%D0%BD%D0%B0%D0%BD%D1%82%D0%BD%D0%BE%D0%B5_%D0%BF%D0%B8%D1%81%D1%8C%D0%BC%D0%BE" TargetMode="External"/><Relationship Id="rId23" Type="http://schemas.openxmlformats.org/officeDocument/2006/relationships/slide" Target="slide3.xml"/><Relationship Id="rId10" Type="http://schemas.openxmlformats.org/officeDocument/2006/relationships/hyperlink" Target="http://ru.wikipedia.org/wiki/%D0%91%D1%83%D0%BA%D0%B2%D0%B0" TargetMode="External"/><Relationship Id="rId19" Type="http://schemas.openxmlformats.org/officeDocument/2006/relationships/hyperlink" Target="http://ru.wikipedia.org/wiki/%D0%A1%D0%BB%D0%BE%D0%B3" TargetMode="External"/><Relationship Id="rId4" Type="http://schemas.openxmlformats.org/officeDocument/2006/relationships/hyperlink" Target="http://ru.wikipedia.org/wiki/%D0%93%D1%80%D0%B5%D1%87%D0%B5%D1%81%D0%BA%D0%B8%D0%B9_%D1%8F%D0%B7%D1%8B%D0%BA" TargetMode="External"/><Relationship Id="rId9" Type="http://schemas.openxmlformats.org/officeDocument/2006/relationships/hyperlink" Target="http://ru.wikipedia.org/wiki/%D0%97%D0%B2%D1%83%D0%BA_%D1%80%D0%B5%D1%87%D0%B5%D0%B2%D0%BE%D0%B9" TargetMode="External"/><Relationship Id="rId14" Type="http://schemas.openxmlformats.org/officeDocument/2006/relationships/hyperlink" Target="http://ru.wikipedia.org/wiki/%D0%A1%D0%BE%D0%B3%D0%BB%D0%B0%D1%81%D0%BD%D1%8B%D0%B5" TargetMode="External"/><Relationship Id="rId22" Type="http://schemas.openxmlformats.org/officeDocument/2006/relationships/hyperlink" Target="http://ru.wikipedia.org/wiki/%D0%9A%D0%B0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3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0%BB%D1%83%D1%83%D1%81%D1%82%D0%B0%D0%B2_(%D1%88%D1%80%D0%B8%D1%84%D1%82)" TargetMode="External"/><Relationship Id="rId3" Type="http://schemas.openxmlformats.org/officeDocument/2006/relationships/slide" Target="slide3.xml"/><Relationship Id="rId7" Type="http://schemas.openxmlformats.org/officeDocument/2006/relationships/hyperlink" Target="http://ru.wikipedia.org/wiki/%D0%A3%D1%81%D1%82%D0%B0%D0%B2_(%D1%88%D1%80%D0%B8%D1%84%D1%82)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B%D1%84%D0%B0%D0%B2%D0%B8%D1%82%D1%8B_%D0%BD%D0%B0_%D0%BE%D1%81%D0%BD%D0%BE%D0%B2%D0%B5_%D0%BA%D0%B8%D1%80%D0%B8%D0%BB%D0%BB%D0%B8%D1%86%D1%8B" TargetMode="External"/><Relationship Id="rId5" Type="http://schemas.openxmlformats.org/officeDocument/2006/relationships/hyperlink" Target="http://ru.wikipedia.org/wiki/%D0%A1%D1%82%D0%B0%D1%80%D0%BE%D1%81%D0%BB%D0%B0%D0%B2%D1%8F%D0%BD%D1%81%D0%BA%D0%B0%D1%8F_%D0%B0%D0%B7%D0%B1%D1%83%D0%BA%D0%B0" TargetMode="Externa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2%D0%B0%D1%80%D0%BE%D1%81%D0%BB%D0%B0%D0%B2%D1%8F%D0%BD%D1%81%D0%BA%D0%B8%D0%B9_%D1%8F%D0%B7%D1%8B%D0%BA" TargetMode="External"/><Relationship Id="rId3" Type="http://schemas.openxmlformats.org/officeDocument/2006/relationships/slide" Target="slide3.xml"/><Relationship Id="rId7" Type="http://schemas.openxmlformats.org/officeDocument/2006/relationships/hyperlink" Target="http://ru.wikipedia.org/wiki/%D0%A1%D0%B2%D1%8F%D1%82%D0%BE%D0%B9_%D0%9A%D0%B8%D1%80%D0%B8%D0%BB%D0%BB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ru.wikipedia.org/wiki/%D0%90%D0%BB%D1%84%D0%B0%D0%B2%D0%B8%D1%82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8%D1%80%D0%B8%D0%BB%D0%BB%20%D0%B8%20%D0%BC%D0%B5%D1%84%D0%BE%D0%B4%D0%B8%D0%B9&amp;uinfo=ww-1579-wh-756-fw-1337-fh-550-pd-1" TargetMode="External"/><Relationship Id="rId3" Type="http://schemas.openxmlformats.org/officeDocument/2006/relationships/slide" Target="slide3.xml"/><Relationship Id="rId7" Type="http://schemas.openxmlformats.org/officeDocument/2006/relationships/hyperlink" Target="http://images.yandex.ru/yandsearch?text=%D0%B3%D0%BB%D0%B0%D0%B3%D0%BE%D0%BB%D0%B8%D1%86%D0%B0&amp;uinfo=ww-1579-wh-756-fw-1337-fh-550-pd-1" TargetMode="External"/><Relationship Id="rId12" Type="http://schemas.openxmlformats.org/officeDocument/2006/relationships/hyperlink" Target="http://otvet.mail.ru/question/1863806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images.yandex.ru/yandsearch?text=%D0%BA%D0%B8%D1%80%D0%B8%D0%BB%D0%BB%D0%B8%D1%86%D0%B0&amp;uinfo=ww-1579-wh-756-fw-1337-fh-550-pd-1" TargetMode="External"/><Relationship Id="rId11" Type="http://schemas.openxmlformats.org/officeDocument/2006/relationships/hyperlink" Target="http://ru.wikipedia.org/wiki/%CA%E8%F0%E8%EB%EB%E8%F6%E0" TargetMode="External"/><Relationship Id="rId5" Type="http://schemas.openxmlformats.org/officeDocument/2006/relationships/hyperlink" Target="http://images.yandex.ru/yandsearch?text=%D0%B1%D1%83%D0%BA%D0%B2%D1%8B&amp;uinfo=ww-1579-wh-756-fw-0-fh-550-pd-1" TargetMode="External"/><Relationship Id="rId10" Type="http://schemas.openxmlformats.org/officeDocument/2006/relationships/hyperlink" Target="http://ru.wikipedia.org/wiki/%C3%EB%E0%E3%EE%EB%E8%F6%E0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://ru.wikipedia.org/wiki/%CA%E8%F0%E8%EB%EB_%E8_%CC%E5%F4%EE%E4%E8%E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ся\Desktop\алфавит\709031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707731" cy="3429000"/>
          </a:xfrm>
          <a:prstGeom prst="rect">
            <a:avLst/>
          </a:prstGeom>
          <a:noFill/>
        </p:spPr>
      </p:pic>
      <p:pic>
        <p:nvPicPr>
          <p:cNvPr id="1027" name="Picture 3" descr="C:\Users\Олеся\Desktop\алфавит\1368834912l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339752" cy="2339752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 flipH="1">
            <a:off x="1475656" y="116632"/>
            <a:ext cx="3312368" cy="1916832"/>
          </a:xfrm>
          <a:prstGeom prst="wedgeEllipseCallout">
            <a:avLst>
              <a:gd name="adj1" fmla="val -117427"/>
              <a:gd name="adj2" fmla="val -106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63688" y="4766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Буква закона должна быть включена в алфавит. — Станислав Ежи </a:t>
            </a:r>
            <a:r>
              <a:rPr lang="ru-RU" dirty="0" err="1" smtClean="0"/>
              <a:t>Лец</a:t>
            </a:r>
            <a:r>
              <a:rPr lang="ru-RU" dirty="0" smtClean="0"/>
              <a:t>, польский поэт и </a:t>
            </a:r>
            <a:r>
              <a:rPr lang="ru-RU" dirty="0" err="1" smtClean="0"/>
              <a:t>афорист</a:t>
            </a:r>
            <a:endParaRPr lang="ru-RU" dirty="0"/>
          </a:p>
        </p:txBody>
      </p:sp>
      <p:pic>
        <p:nvPicPr>
          <p:cNvPr id="1028" name="Picture 4" descr="C:\Users\Олеся\Desktop\алфавит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501008"/>
            <a:ext cx="3507661" cy="23488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813203" y="5849888"/>
            <a:ext cx="275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9Б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0"/>
    </mc:Choice>
    <mc:Fallback>
      <p:transition spd="slow" advTm="4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12474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b="1" dirty="0" smtClean="0"/>
              <a:t>Значение слова «алфавит»</a:t>
            </a:r>
          </a:p>
          <a:p>
            <a:pPr marL="342900" indent="-342900"/>
            <a:r>
              <a:rPr lang="ru-RU" b="1" dirty="0" smtClean="0"/>
              <a:t>А) </a:t>
            </a:r>
            <a:r>
              <a:rPr lang="ru-RU" b="1" dirty="0" err="1" smtClean="0"/>
              <a:t>Алфави́т</a:t>
            </a:r>
            <a:r>
              <a:rPr lang="ru-RU" b="1" dirty="0" smtClean="0"/>
              <a:t> (</a:t>
            </a:r>
            <a:r>
              <a:rPr lang="ru-RU" b="1" dirty="0" smtClean="0">
                <a:hlinkClick r:id="rId2" tooltip="Греческий язык"/>
              </a:rPr>
              <a:t>греч.</a:t>
            </a:r>
            <a:r>
              <a:rPr lang="ru-RU" b="1" dirty="0" smtClean="0"/>
              <a:t> </a:t>
            </a:r>
            <a:r>
              <a:rPr lang="ru-RU" b="1" dirty="0" err="1" smtClean="0"/>
              <a:t>ἀλφάβητος</a:t>
            </a:r>
            <a:r>
              <a:rPr lang="ru-RU" b="1" dirty="0" smtClean="0"/>
              <a:t>), также азбука, — форма </a:t>
            </a:r>
            <a:r>
              <a:rPr lang="ru-RU" b="1" dirty="0" smtClean="0">
                <a:hlinkClick r:id="rId3" tooltip="Письменность"/>
              </a:rPr>
              <a:t>письменности</a:t>
            </a:r>
            <a:r>
              <a:rPr lang="ru-RU" b="1" dirty="0" smtClean="0"/>
              <a:t>, основанная на стандартном наборе </a:t>
            </a:r>
            <a:r>
              <a:rPr lang="ru-RU" b="1" dirty="0" smtClean="0">
                <a:hlinkClick r:id="rId4" tooltip="Знак"/>
              </a:rPr>
              <a:t>знаков</a:t>
            </a:r>
            <a:r>
              <a:rPr lang="ru-RU" b="1" dirty="0" smtClean="0"/>
              <a:t>. </a:t>
            </a:r>
            <a:r>
              <a:rPr lang="ru-RU" b="1" dirty="0" smtClean="0">
                <a:hlinkClick r:id="rId5" action="ppaction://hlinksldjump"/>
              </a:rPr>
              <a:t>(ответ)</a:t>
            </a:r>
            <a:endParaRPr lang="ru-RU" b="1" dirty="0" smtClean="0"/>
          </a:p>
          <a:p>
            <a:pPr marL="342900" indent="-342900"/>
            <a:r>
              <a:rPr lang="ru-RU" b="1" dirty="0" smtClean="0"/>
              <a:t>Б) АЛФАВИТ — набор букв или подобных им знаков, используемых в письменности, где каждая буква обозначает одну или несколько фонем. </a:t>
            </a:r>
            <a:r>
              <a:rPr lang="ru-RU" b="1" dirty="0" smtClean="0">
                <a:hlinkClick r:id="" action="ppaction://noaction"/>
              </a:rPr>
              <a:t>(ответ)</a:t>
            </a:r>
            <a:endParaRPr lang="ru-RU" b="1" dirty="0" smtClean="0"/>
          </a:p>
          <a:p>
            <a:pPr marL="342900" indent="-342900"/>
            <a:r>
              <a:rPr lang="ru-RU" b="1" dirty="0" smtClean="0"/>
              <a:t>В)Алфавит-это буквы расположенные в определенном порядке.</a:t>
            </a:r>
            <a:r>
              <a:rPr lang="ru-RU" b="1" dirty="0" smtClean="0">
                <a:hlinkClick r:id="rId5" action="ppaction://hlinksldjump"/>
              </a:rPr>
              <a:t>(ответ)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42900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2) Какие функции у алфавита?</a:t>
            </a:r>
          </a:p>
          <a:p>
            <a:r>
              <a:rPr lang="ru-RU" b="1" dirty="0" smtClean="0"/>
              <a:t>А) </a:t>
            </a:r>
            <a:r>
              <a:rPr lang="ru-RU" b="1" i="1" dirty="0" smtClean="0"/>
              <a:t>Из букв складываются слова, из слов - предложения и фразы, что необходимо в нашем общении.</a:t>
            </a:r>
            <a:r>
              <a:rPr lang="ru-RU" b="1" i="1" dirty="0" smtClean="0">
                <a:hlinkClick r:id="rId5" action="ppaction://hlinksldjump"/>
              </a:rPr>
              <a:t>(ответ)</a:t>
            </a:r>
            <a:endParaRPr lang="ru-RU" b="1" i="1" dirty="0" smtClean="0"/>
          </a:p>
          <a:p>
            <a:r>
              <a:rPr lang="ru-RU" b="1" i="1" dirty="0" smtClean="0"/>
              <a:t>Б) Алфавит нужен что бы уметь разговаривать</a:t>
            </a:r>
            <a:r>
              <a:rPr lang="ru-RU" b="1" i="1" dirty="0" smtClean="0">
                <a:hlinkClick r:id="" action="ppaction://noaction"/>
              </a:rPr>
              <a:t>.(ответ)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01317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3) Кто изобрел первый алфавит?</a:t>
            </a:r>
          </a:p>
          <a:p>
            <a:r>
              <a:rPr lang="ru-RU" b="1" dirty="0" smtClean="0"/>
              <a:t>А) Кирилл и </a:t>
            </a:r>
            <a:r>
              <a:rPr lang="ru-RU" b="1" dirty="0" err="1" smtClean="0"/>
              <a:t>Мефодий</a:t>
            </a:r>
            <a:r>
              <a:rPr lang="ru-RU" b="1" dirty="0" smtClean="0"/>
              <a:t> </a:t>
            </a:r>
            <a:r>
              <a:rPr lang="ru-RU" b="1" dirty="0" smtClean="0">
                <a:hlinkClick r:id="" action="ppaction://noaction"/>
              </a:rPr>
              <a:t>(ответ)</a:t>
            </a:r>
            <a:endParaRPr lang="ru-RU" b="1" dirty="0" smtClean="0"/>
          </a:p>
          <a:p>
            <a:r>
              <a:rPr lang="ru-RU" b="1" dirty="0" smtClean="0"/>
              <a:t>Б) </a:t>
            </a:r>
            <a:r>
              <a:rPr lang="vi-VN" b="1" dirty="0" smtClean="0"/>
              <a:t>Константи́н</a:t>
            </a:r>
            <a:r>
              <a:rPr lang="vi-VN" dirty="0" smtClean="0"/>
              <a:t> по прозвищу </a:t>
            </a:r>
            <a:r>
              <a:rPr lang="vi-VN" b="1" dirty="0" smtClean="0"/>
              <a:t>Фило́соф</a:t>
            </a:r>
            <a:r>
              <a:rPr lang="ru-RU" b="1" dirty="0" smtClean="0"/>
              <a:t> и Михаил. </a:t>
            </a:r>
            <a:r>
              <a:rPr lang="ru-RU" b="1" dirty="0" smtClean="0">
                <a:hlinkClick r:id="rId5" action="ppaction://hlinksldjump"/>
              </a:rPr>
              <a:t>(ответ)</a:t>
            </a:r>
            <a:endParaRPr lang="ru-RU" b="1" dirty="0" smtClean="0"/>
          </a:p>
          <a:p>
            <a:r>
              <a:rPr lang="ru-RU" b="1" dirty="0" smtClean="0"/>
              <a:t>В) </a:t>
            </a:r>
            <a:r>
              <a:rPr lang="ru-RU" b="1" dirty="0" err="1" smtClean="0"/>
              <a:t>Климент</a:t>
            </a:r>
            <a:r>
              <a:rPr lang="ru-RU" b="1" dirty="0" smtClean="0"/>
              <a:t> </a:t>
            </a:r>
            <a:r>
              <a:rPr lang="ru-RU" b="1" dirty="0" err="1" smtClean="0"/>
              <a:t>Охридский</a:t>
            </a:r>
            <a:r>
              <a:rPr lang="ru-RU" b="1" dirty="0" smtClean="0"/>
              <a:t>.  </a:t>
            </a:r>
            <a:r>
              <a:rPr lang="ru-RU" b="1" dirty="0" smtClean="0">
                <a:hlinkClick r:id="rId5" action="ppaction://hlinksldjump"/>
              </a:rPr>
              <a:t>(ответ)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0"/>
            <a:ext cx="4876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тестирование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Содержимое 4" descr="1329909662_6a0133ee4ae06a970b014e884614fb970d-800wi.jpg">
            <a:hlinkClick r:id="rId6" action="ppaction://hlinksldjump" tooltip="тестирование"/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7467996" y="5600997"/>
            <a:ext cx="1676004" cy="1257003"/>
          </a:xfrm>
        </p:spPr>
      </p:pic>
      <p:sp>
        <p:nvSpPr>
          <p:cNvPr id="11" name="Прямоугольник 10"/>
          <p:cNvSpPr/>
          <p:nvPr/>
        </p:nvSpPr>
        <p:spPr>
          <a:xfrm>
            <a:off x="5813203" y="5849888"/>
            <a:ext cx="275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9Б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6"/>
    </mc:Choice>
    <mc:Fallback>
      <p:transition spd="slow" advTm="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LLOON3">
            <a:hlinkClick r:id="rId3" action="ppaction://hlinksldjump" tooltip="В)Алфавит-это буквы расположенные в определенном порядке.(ответ)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282257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2276872"/>
            <a:ext cx="7198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ПРАВИЛЬНО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3203" y="5849888"/>
            <a:ext cx="275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9Б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4"/>
    </mc:Choice>
    <mc:Fallback>
      <p:transition spd="slow" advTm="2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Электронная газета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Что означает слово «алфавит»?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Кириллица и глаголица.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Каковы функции алфавита?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3212976"/>
            <a:ext cx="7809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5" name="Picture 3" descr="C:\Users\Олеся\Desktop\алфавит\54374615_1264590539_4a8bd2f414d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1428750" cy="1428750"/>
          </a:xfrm>
          <a:prstGeom prst="rect">
            <a:avLst/>
          </a:prstGeom>
          <a:noFill/>
        </p:spPr>
      </p:pic>
      <p:pic>
        <p:nvPicPr>
          <p:cNvPr id="3076" name="Picture 4" descr="C:\Users\Олеся\Desktop\алфавит\post333405_img1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013176"/>
            <a:ext cx="1080120" cy="1080120"/>
          </a:xfrm>
          <a:prstGeom prst="rect">
            <a:avLst/>
          </a:prstGeom>
          <a:noFill/>
        </p:spPr>
      </p:pic>
      <p:pic>
        <p:nvPicPr>
          <p:cNvPr id="3077" name="Picture 5" descr="C:\Users\Олеся\Desktop\алфавит\54374609_1264590459_0e3cad53b46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140968"/>
            <a:ext cx="1428750" cy="1428750"/>
          </a:xfrm>
          <a:prstGeom prst="rect">
            <a:avLst/>
          </a:prstGeom>
          <a:noFill/>
        </p:spPr>
      </p:pic>
      <p:pic>
        <p:nvPicPr>
          <p:cNvPr id="3078" name="Picture 6" descr="C:\Users\Олеся\Desktop\алфавит\54374615_1264590539_4a8bd2f414d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81128"/>
            <a:ext cx="1428750" cy="1428750"/>
          </a:xfrm>
          <a:prstGeom prst="rect">
            <a:avLst/>
          </a:prstGeom>
          <a:noFill/>
        </p:spPr>
      </p:pic>
      <p:pic>
        <p:nvPicPr>
          <p:cNvPr id="3080" name="Picture 8" descr="C:\Users\Олеся\Desktop\алфавит\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140968"/>
            <a:ext cx="1428750" cy="1428750"/>
          </a:xfrm>
          <a:prstGeom prst="rect">
            <a:avLst/>
          </a:prstGeom>
          <a:noFill/>
        </p:spPr>
      </p:pic>
      <p:pic>
        <p:nvPicPr>
          <p:cNvPr id="3081" name="Picture 9" descr="C:\Users\Олеся\Desktop\алфавит\1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725144"/>
            <a:ext cx="1428750" cy="1428750"/>
          </a:xfrm>
          <a:prstGeom prst="rect">
            <a:avLst/>
          </a:prstGeom>
          <a:noFill/>
        </p:spPr>
      </p:pic>
      <p:pic>
        <p:nvPicPr>
          <p:cNvPr id="3082" name="Picture 10" descr="C:\Users\Олеся\Desktop\алфавит\20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3140968"/>
            <a:ext cx="1428750" cy="14287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13203" y="5849888"/>
            <a:ext cx="275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9Б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16"/>
    </mc:Choice>
    <mc:Fallback>
      <p:transition spd="slow" advTm="20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85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85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85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385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385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85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385" decel="100000"/>
                                        <p:tgtEl>
                                          <p:spTgt spid="3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85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85" decel="100000"/>
                                        <p:tgtEl>
                                          <p:spTgt spid="30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385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85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385" decel="100000"/>
                                        <p:tgtEl>
                                          <p:spTgt spid="3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385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385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85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85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385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385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74c793fec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248" y="908720"/>
            <a:ext cx="2092647" cy="1613167"/>
          </a:xfrm>
        </p:spPr>
      </p:pic>
      <p:pic>
        <p:nvPicPr>
          <p:cNvPr id="6" name="Содержимое 4" descr="474c793fec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708920"/>
            <a:ext cx="2092647" cy="1613167"/>
          </a:xfrm>
          <a:prstGeom prst="rect">
            <a:avLst/>
          </a:prstGeom>
        </p:spPr>
      </p:pic>
      <p:pic>
        <p:nvPicPr>
          <p:cNvPr id="7" name="Содержимое 4" descr="474c793fec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509120"/>
            <a:ext cx="2092647" cy="1613167"/>
          </a:xfrm>
          <a:prstGeom prst="rect">
            <a:avLst/>
          </a:prstGeom>
        </p:spPr>
      </p:pic>
      <p:pic>
        <p:nvPicPr>
          <p:cNvPr id="2050" name="Picture 2" descr="C:\Users\Олеся\Desktop\алфавит\i (4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8671">
            <a:off x="6905856" y="1138840"/>
            <a:ext cx="1875796" cy="1061772"/>
          </a:xfrm>
          <a:prstGeom prst="rect">
            <a:avLst/>
          </a:prstGeom>
          <a:noFill/>
        </p:spPr>
      </p:pic>
      <p:pic>
        <p:nvPicPr>
          <p:cNvPr id="2051" name="Picture 3" descr="C:\Users\Олеся\Desktop\алфавит\73497905_3008171_azbuk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5518">
            <a:off x="6983140" y="2992996"/>
            <a:ext cx="1810736" cy="10699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04248" y="3326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Хроника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382211">
            <a:off x="7105109" y="3844906"/>
            <a:ext cx="17794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Кириллица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218143">
            <a:off x="7029124" y="1914184"/>
            <a:ext cx="18094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Глаголица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C:\Users\Олеся\Desktop\алфавит\278b6a9c0e4dc54d51cf47995601326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67980">
            <a:off x="327190" y="441079"/>
            <a:ext cx="3172247" cy="2876171"/>
          </a:xfrm>
          <a:prstGeom prst="rect">
            <a:avLst/>
          </a:prstGeom>
          <a:noFill/>
        </p:spPr>
      </p:pic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 rot="20011301">
            <a:off x="915564" y="1100965"/>
            <a:ext cx="2425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 smtClean="0"/>
              <a:t>Алфави́т</a:t>
            </a:r>
            <a:r>
              <a:rPr lang="ru-RU" b="1" i="1" u="sng" dirty="0" smtClean="0"/>
              <a:t> (Греч. </a:t>
            </a:r>
            <a:r>
              <a:rPr lang="ru-RU" b="1" i="1" u="sng" dirty="0" err="1" smtClean="0"/>
              <a:t>ἀλφάβητος</a:t>
            </a:r>
            <a:r>
              <a:rPr lang="ru-RU" b="1" i="1" u="sng" dirty="0" smtClean="0"/>
              <a:t>), также азбука, — форма письменности, основанная на стандартном наборе знаков.</a:t>
            </a:r>
            <a:endParaRPr lang="ru-RU" b="1" i="1" u="sng" dirty="0"/>
          </a:p>
        </p:txBody>
      </p:sp>
      <p:pic>
        <p:nvPicPr>
          <p:cNvPr id="2054" name="Picture 6" descr="C:\Users\Олеся\Desktop\алфавит\children-1024-chld-102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84141">
            <a:off x="253069" y="4393382"/>
            <a:ext cx="2990327" cy="201902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rot="1370196">
            <a:off x="-265060" y="4200138"/>
            <a:ext cx="4129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Это интересно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704040">
            <a:off x="-321773" y="228469"/>
            <a:ext cx="4297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Колонка редактора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Picture 2" descr="C:\Users\Олеся\Desktop\алфавит\inner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590258">
            <a:off x="4691863" y="4719945"/>
            <a:ext cx="2197993" cy="16506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 rot="20394705">
            <a:off x="3837780" y="4374460"/>
            <a:ext cx="30713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ФУНКЦИИ АЛФАВИТА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Олеся\Desktop\алфавит\1329909662_6a0133ee4ae06a970b014e884614fb970d-800wi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714287">
            <a:off x="3157337" y="2374841"/>
            <a:ext cx="2545135" cy="190885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 rot="661463">
            <a:off x="3307505" y="2454176"/>
            <a:ext cx="26296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Тестирование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Олеся\Desktop\алфавит\2293642-503463-pile-of-study-books-and-a-laptop-computer-with-white-screen-for-writing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287014">
            <a:off x="4003483" y="203380"/>
            <a:ext cx="2407692" cy="205155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 rot="20518355">
            <a:off x="3059832" y="404664"/>
            <a:ext cx="37016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ИСПОЛЬЗОВАННЫЙ МАТЕРИАЛ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55058" y="5890046"/>
            <a:ext cx="275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9Б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4"/>
    </mc:Choice>
    <mc:Fallback>
      <p:transition spd="slow" advTm="3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16632"/>
            <a:ext cx="683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Колонка редактора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1)</a:t>
            </a:r>
            <a:r>
              <a:rPr lang="ru-RU" b="1" dirty="0" err="1" smtClean="0"/>
              <a:t>Алфави́т</a:t>
            </a:r>
            <a:r>
              <a:rPr lang="ru-RU" dirty="0" smtClean="0"/>
              <a:t> (</a:t>
            </a:r>
            <a:r>
              <a:rPr lang="ru-RU" dirty="0" smtClean="0">
                <a:hlinkClick r:id="rId4" tooltip="Греческий язык"/>
              </a:rPr>
              <a:t>греч.</a:t>
            </a:r>
            <a:r>
              <a:rPr lang="ru-RU" dirty="0" smtClean="0"/>
              <a:t> </a:t>
            </a:r>
            <a:r>
              <a:rPr lang="ru-RU" dirty="0" err="1" smtClean="0"/>
              <a:t>ἀλφάβητος</a:t>
            </a:r>
            <a:r>
              <a:rPr lang="ru-RU" dirty="0" smtClean="0"/>
              <a:t>), также </a:t>
            </a:r>
            <a:r>
              <a:rPr lang="ru-RU" b="1" dirty="0" smtClean="0"/>
              <a:t>азбука</a:t>
            </a:r>
            <a:r>
              <a:rPr lang="ru-RU" dirty="0" smtClean="0"/>
              <a:t>, — форма </a:t>
            </a:r>
            <a:r>
              <a:rPr lang="ru-RU" dirty="0" smtClean="0">
                <a:hlinkClick r:id="rId5" tooltip="Письменность"/>
              </a:rPr>
              <a:t>письменности</a:t>
            </a:r>
            <a:r>
              <a:rPr lang="ru-RU" dirty="0" smtClean="0"/>
              <a:t>, основанная на стандартном наборе </a:t>
            </a:r>
            <a:r>
              <a:rPr lang="ru-RU" dirty="0" smtClean="0">
                <a:hlinkClick r:id="rId6" tooltip="Знак"/>
              </a:rPr>
              <a:t>знаков</a:t>
            </a:r>
            <a:r>
              <a:rPr lang="ru-RU" dirty="0" smtClean="0"/>
              <a:t>. В алфавите отдельные знаки — </a:t>
            </a:r>
            <a:r>
              <a:rPr lang="ru-RU" dirty="0" smtClean="0">
                <a:hlinkClick r:id="rId7" tooltip="Буквы"/>
              </a:rPr>
              <a:t>буквы</a:t>
            </a:r>
            <a:r>
              <a:rPr lang="ru-RU" dirty="0" smtClean="0"/>
              <a:t> — обозначают </a:t>
            </a:r>
            <a:r>
              <a:rPr lang="ru-RU" dirty="0" smtClean="0">
                <a:hlinkClick r:id="rId8" tooltip="Фонемы"/>
              </a:rPr>
              <a:t>фонемы</a:t>
            </a:r>
            <a:r>
              <a:rPr lang="ru-RU" dirty="0" smtClean="0"/>
              <a:t> языка, хотя однозначное соответствие </a:t>
            </a:r>
            <a:r>
              <a:rPr lang="ru-RU" i="1" dirty="0" smtClean="0">
                <a:hlinkClick r:id="rId9" tooltip="Звук речевой"/>
              </a:rPr>
              <a:t>звук</a:t>
            </a:r>
            <a:r>
              <a:rPr lang="ru-RU" i="1" dirty="0" smtClean="0"/>
              <a:t> ↔ </a:t>
            </a:r>
            <a:r>
              <a:rPr lang="ru-RU" i="1" dirty="0" smtClean="0">
                <a:hlinkClick r:id="rId10" tooltip="Буква"/>
              </a:rPr>
              <a:t>буква</a:t>
            </a:r>
            <a:r>
              <a:rPr lang="ru-RU" dirty="0" smtClean="0"/>
              <a:t> наблюдается редко и имеет обыкновение утрачиваться в процессе развития </a:t>
            </a:r>
            <a:r>
              <a:rPr lang="ru-RU" dirty="0" smtClean="0">
                <a:hlinkClick r:id="rId11" tooltip="Устная речь"/>
              </a:rPr>
              <a:t>устного языка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492896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1)</a:t>
            </a:r>
            <a:r>
              <a:rPr lang="ru-RU" dirty="0" smtClean="0"/>
              <a:t>Выделяются следующие разновидности алфавитов:</a:t>
            </a:r>
          </a:p>
          <a:p>
            <a:r>
              <a:rPr lang="ru-RU" dirty="0" err="1" smtClean="0">
                <a:hlinkClick r:id="rId12" tooltip="Консонантно-вокалическое письмо"/>
              </a:rPr>
              <a:t>Консонантно-вокалические</a:t>
            </a:r>
            <a:r>
              <a:rPr lang="ru-RU" dirty="0" smtClean="0">
                <a:hlinkClick r:id="rId12" tooltip="Консонантно-вокалическое письмо"/>
              </a:rPr>
              <a:t> алфавиты</a:t>
            </a:r>
            <a:r>
              <a:rPr lang="ru-RU" dirty="0" smtClean="0"/>
              <a:t> — буквы обозначают как </a:t>
            </a:r>
            <a:r>
              <a:rPr lang="ru-RU" dirty="0" smtClean="0">
                <a:hlinkClick r:id="rId13" tooltip="Гласные"/>
              </a:rPr>
              <a:t>гласные</a:t>
            </a:r>
            <a:r>
              <a:rPr lang="ru-RU" dirty="0" smtClean="0"/>
              <a:t>, так и </a:t>
            </a:r>
            <a:r>
              <a:rPr lang="ru-RU" dirty="0" smtClean="0">
                <a:hlinkClick r:id="rId14" tooltip="Согласные"/>
              </a:rPr>
              <a:t>согласные</a:t>
            </a:r>
            <a:r>
              <a:rPr lang="ru-RU" dirty="0" smtClean="0"/>
              <a:t>;</a:t>
            </a:r>
          </a:p>
          <a:p>
            <a:r>
              <a:rPr lang="ru-RU" dirty="0" smtClean="0">
                <a:hlinkClick r:id="rId15" tooltip="Консонантное письмо"/>
              </a:rPr>
              <a:t>Консонантные алфавиты</a:t>
            </a:r>
            <a:r>
              <a:rPr lang="ru-RU" dirty="0" smtClean="0"/>
              <a:t> — буквы обозначают только согласные, гласные могут обозначаться с помощью специальной системы </a:t>
            </a:r>
            <a:r>
              <a:rPr lang="ru-RU" dirty="0" smtClean="0">
                <a:hlinkClick r:id="rId16" tooltip="Диакритические знаки"/>
              </a:rPr>
              <a:t>диакритических знаков</a:t>
            </a:r>
            <a:r>
              <a:rPr lang="ru-RU" dirty="0" smtClean="0"/>
              <a:t> (</a:t>
            </a:r>
            <a:r>
              <a:rPr lang="ru-RU" dirty="0" smtClean="0">
                <a:hlinkClick r:id="rId17" tooltip="Огласовка"/>
              </a:rPr>
              <a:t>огласовки</a:t>
            </a:r>
            <a:r>
              <a:rPr lang="ru-RU" dirty="0" smtClean="0"/>
              <a:t>);</a:t>
            </a:r>
          </a:p>
          <a:p>
            <a:r>
              <a:rPr lang="ru-RU" dirty="0" smtClean="0">
                <a:hlinkClick r:id="rId18" tooltip="Слоговое письмо"/>
              </a:rPr>
              <a:t>Слоговые алфавиты</a:t>
            </a:r>
            <a:r>
              <a:rPr lang="ru-RU" dirty="0" smtClean="0"/>
              <a:t> — буквы обозначают целые </a:t>
            </a:r>
            <a:r>
              <a:rPr lang="ru-RU" dirty="0" smtClean="0">
                <a:hlinkClick r:id="rId19" tooltip="Слог"/>
              </a:rPr>
              <a:t>слоги</a:t>
            </a:r>
            <a:r>
              <a:rPr lang="ru-RU" dirty="0" smtClean="0"/>
              <a:t>, причём слоги с одинаковой согласной, но разными гласными могут обозначаться близкими знаками (т. н. </a:t>
            </a:r>
            <a:r>
              <a:rPr lang="ru-RU" dirty="0" err="1" smtClean="0">
                <a:hlinkClick r:id="rId20" tooltip="Абугида"/>
              </a:rPr>
              <a:t>абугиды</a:t>
            </a:r>
            <a:r>
              <a:rPr lang="ru-RU" dirty="0" smtClean="0"/>
              <a:t>, типа </a:t>
            </a:r>
            <a:r>
              <a:rPr lang="ru-RU" dirty="0" smtClean="0">
                <a:hlinkClick r:id="rId21" tooltip="Индийское письмо"/>
              </a:rPr>
              <a:t>индийского письма</a:t>
            </a:r>
            <a:r>
              <a:rPr lang="ru-RU" dirty="0" smtClean="0"/>
              <a:t>), а могут быть совершенно разными (напр., </a:t>
            </a:r>
            <a:r>
              <a:rPr lang="ru-RU" dirty="0" err="1" smtClean="0">
                <a:hlinkClick r:id="rId22" tooltip="Кана"/>
              </a:rPr>
              <a:t>кана</a:t>
            </a:r>
            <a:r>
              <a:rPr lang="ru-RU" dirty="0" smtClean="0"/>
              <a:t>); в узком смысле может не считаться алфавитом.</a:t>
            </a:r>
            <a:endParaRPr lang="ru-RU" dirty="0"/>
          </a:p>
        </p:txBody>
      </p:sp>
      <p:pic>
        <p:nvPicPr>
          <p:cNvPr id="3075" name="Picture 3" descr="C:\Users\Олеся\Desktop\алфавит\63cbd08aacca359ef0df188fc562b140.jpg">
            <a:hlinkClick r:id="rId23" action="ppaction://hlinksldjump" tooltip="колонка редактора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20272" y="4734272"/>
            <a:ext cx="2123728" cy="21237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13203" y="5849888"/>
            <a:ext cx="275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9Б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56"/>
    </mc:Choice>
    <mc:Fallback>
      <p:transition spd="slow" advTm="33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19872" y="0"/>
            <a:ext cx="503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Это интересно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Олеся\Desktop\алфавит\1306188062_slav-pismenn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3312368" cy="47555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108520" y="1844824"/>
            <a:ext cx="3795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Кирилл и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Мефодий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C:\Users\Олеся\Desktop\алфавит\380064-396030.jpg">
            <a:hlinkClick r:id="rId4" action="ppaction://hlinksldjump" tooltip="это интересно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60824" cy="16347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908720"/>
            <a:ext cx="56521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Великое дело создания славянской азбуки совершили братья Константин (при крещении принявший имя Кирилл) и </a:t>
            </a:r>
            <a:r>
              <a:rPr lang="ru-RU" sz="1600" dirty="0" err="1" smtClean="0"/>
              <a:t>Мефодий</a:t>
            </a:r>
            <a:r>
              <a:rPr lang="ru-RU" sz="1600" dirty="0" smtClean="0"/>
              <a:t>. Главная заслуга в этом деле принадлежит Кириллу. </a:t>
            </a:r>
            <a:r>
              <a:rPr lang="ru-RU" sz="1600" dirty="0" err="1" smtClean="0"/>
              <a:t>Мефодий</a:t>
            </a:r>
            <a:r>
              <a:rPr lang="ru-RU" sz="1600" dirty="0" smtClean="0"/>
              <a:t> был верным его помощником. 24 мая 863 года в Болгарии Кирилл и </a:t>
            </a:r>
            <a:r>
              <a:rPr lang="ru-RU" sz="1600" dirty="0" err="1" smtClean="0"/>
              <a:t>Мефодий</a:t>
            </a:r>
            <a:r>
              <a:rPr lang="ru-RU" sz="1600" dirty="0" smtClean="0"/>
              <a:t> объявили о создании алфавита. Они постарались , чтобы каждая буква первой славянской азбуки была простой и четкой. </a:t>
            </a:r>
            <a:br>
              <a:rPr lang="ru-RU" sz="1600" dirty="0" smtClean="0"/>
            </a:br>
            <a:r>
              <a:rPr lang="ru-RU" sz="1600" dirty="0" smtClean="0"/>
              <a:t>Составляя славянскую азбуку, Кирилл смог уловить в звучании знакомого ему с детства славянского языка ,основные звуки этого языка и найти для каждого из них буквенные обозначения. </a:t>
            </a:r>
            <a:br>
              <a:rPr lang="ru-RU" sz="1600" dirty="0" smtClean="0"/>
            </a:br>
            <a:r>
              <a:rPr lang="ru-RU" sz="1600" dirty="0" smtClean="0"/>
              <a:t>Славянский книжный язык (старославянский) получил распространение в качестве общего языка для многих славянских народов. Им пользовались южные славяне (болгары, сербы, хорваты), западные славяне (чехи, словаки), восточные славяне(украинцы, белорусы, русские).</a:t>
            </a:r>
            <a:br>
              <a:rPr lang="ru-RU" sz="1600" dirty="0" smtClean="0"/>
            </a:br>
            <a:r>
              <a:rPr lang="ru-RU" sz="1600" dirty="0" smtClean="0"/>
              <a:t>В память о великом подвиге Кирилла и </a:t>
            </a:r>
            <a:r>
              <a:rPr lang="ru-RU" sz="1600" dirty="0" err="1" smtClean="0"/>
              <a:t>Мефодия</a:t>
            </a:r>
            <a:r>
              <a:rPr lang="ru-RU" sz="1600" dirty="0" smtClean="0"/>
              <a:t> 24 мая во всем мире празднуется День славянской письменности. Особенно торжественно отмечается он в Болгарии. Там совершаются праздничные шествия со славянской азбукой и иконами святых братьев. Начиная с 1987 года, и в нашей стране в этот день стал проводиться праздник славянской письменности и культуры. 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50"/>
    </mc:Choice>
    <mc:Fallback>
      <p:transition spd="slow" advTm="41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0"/>
            <a:ext cx="3102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Хроника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C:\Users\Олеся\Desktop\алфавит\73497905_3008171_azbu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460762" cy="3320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908720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Кириллица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C:\Users\Олеся\Desktop\алфавит\film-long-900.jpg">
            <a:hlinkClick r:id="rId3" action="ppaction://hlinksldjump" tooltip="кириллица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7"/>
            <a:ext cx="9144000" cy="11247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64088" y="2204864"/>
            <a:ext cx="3779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Кири́ллица</a:t>
            </a:r>
            <a:r>
              <a:rPr lang="ru-RU" b="1" dirty="0" smtClean="0"/>
              <a:t> — термин, имеющий несколько значений:</a:t>
            </a:r>
          </a:p>
          <a:p>
            <a:r>
              <a:rPr lang="ru-RU" b="1" dirty="0" smtClean="0">
                <a:hlinkClick r:id="rId5" tooltip="Старославянская азбука"/>
              </a:rPr>
              <a:t>Старославянская азбука</a:t>
            </a:r>
            <a:r>
              <a:rPr lang="ru-RU" b="1" dirty="0" smtClean="0"/>
              <a:t> </a:t>
            </a:r>
          </a:p>
          <a:p>
            <a:r>
              <a:rPr lang="ru-RU" b="1" dirty="0" smtClean="0">
                <a:hlinkClick r:id="rId6" tooltip="Алфавиты на основе кириллицы"/>
              </a:rPr>
              <a:t>Кириллические алфавиты</a:t>
            </a:r>
            <a:endParaRPr lang="ru-RU" b="1" dirty="0" smtClean="0"/>
          </a:p>
          <a:p>
            <a:r>
              <a:rPr lang="ru-RU" b="1" dirty="0" smtClean="0">
                <a:hlinkClick r:id="rId7" tooltip="Устав (шрифт)"/>
              </a:rPr>
              <a:t>Уставной</a:t>
            </a:r>
            <a:r>
              <a:rPr lang="ru-RU" b="1" baseline="30000" dirty="0" smtClean="0"/>
              <a:t> </a:t>
            </a:r>
            <a:r>
              <a:rPr lang="ru-RU" b="1" dirty="0" smtClean="0"/>
              <a:t> </a:t>
            </a:r>
            <a:r>
              <a:rPr lang="ru-RU" b="1" dirty="0" smtClean="0">
                <a:hlinkClick r:id="rId8" tooltip="Полуустав (шрифт)"/>
              </a:rPr>
              <a:t>полууставный шрифт</a:t>
            </a:r>
            <a:endParaRPr lang="ru-RU" b="1" dirty="0" smtClean="0"/>
          </a:p>
          <a:p>
            <a:r>
              <a:rPr lang="ru-RU" b="1" dirty="0" smtClean="0"/>
              <a:t>Предположительно кириллицу создал </a:t>
            </a:r>
            <a:r>
              <a:rPr lang="ru-RU" b="1" dirty="0" err="1" smtClean="0"/>
              <a:t>Климент</a:t>
            </a:r>
            <a:r>
              <a:rPr lang="ru-RU" b="1" dirty="0" smtClean="0"/>
              <a:t> </a:t>
            </a:r>
            <a:r>
              <a:rPr lang="ru-RU" b="1" dirty="0" err="1" smtClean="0"/>
              <a:t>Охридский</a:t>
            </a:r>
            <a:r>
              <a:rPr lang="ru-RU" b="1" dirty="0" smtClean="0"/>
              <a:t>, традиционно Кирилл и </a:t>
            </a:r>
            <a:r>
              <a:rPr lang="ru-RU" b="1" dirty="0" err="1" smtClean="0"/>
              <a:t>Мефодий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13203" y="5849888"/>
            <a:ext cx="275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9Б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4"/>
    </mc:Choice>
    <mc:Fallback>
      <p:transition spd="slow" advTm="1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m-long-900.jpg">
            <a:hlinkClick r:id="rId3" action="ppaction://hlinksldjump" tooltip="Глаголица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5661248"/>
            <a:ext cx="9144000" cy="1196752"/>
          </a:xfrm>
        </p:spPr>
      </p:pic>
      <p:pic>
        <p:nvPicPr>
          <p:cNvPr id="6146" name="Picture 2" descr="C:\Users\Олеся\Desktop\алфавит\8e2962beba3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3810000" cy="3667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0"/>
            <a:ext cx="3371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ХРОНИКА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08720"/>
            <a:ext cx="3784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ЛАГОЛИЦА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9888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Глаго́лица</a:t>
            </a:r>
            <a:r>
              <a:rPr lang="ru-RU" b="1" dirty="0" smtClean="0"/>
              <a:t> — одна из первых славянских </a:t>
            </a:r>
            <a:r>
              <a:rPr lang="ru-RU" b="1" dirty="0" smtClean="0">
                <a:hlinkClick r:id="rId6" tooltip="Алфавит"/>
              </a:rPr>
              <a:t>азбук</a:t>
            </a:r>
            <a:r>
              <a:rPr lang="ru-RU" b="1" dirty="0" smtClean="0"/>
              <a:t>. Предполагается, что именно глаголицу создал славянский просветитель </a:t>
            </a:r>
            <a:r>
              <a:rPr lang="ru-RU" b="1" dirty="0" smtClean="0">
                <a:hlinkClick r:id="rId7" tooltip="Святой Кирилл"/>
              </a:rPr>
              <a:t>св. Константин (Кирилл) Философ</a:t>
            </a:r>
            <a:r>
              <a:rPr lang="ru-RU" b="1" dirty="0" smtClean="0"/>
              <a:t> для записи церковных текстов на </a:t>
            </a:r>
            <a:r>
              <a:rPr lang="ru-RU" b="1" dirty="0" smtClean="0">
                <a:hlinkClick r:id="rId8" tooltip="Старославянский язык"/>
              </a:rPr>
              <a:t>старославянском языке</a:t>
            </a:r>
            <a:r>
              <a:rPr lang="ru-RU" b="1" dirty="0" smtClean="0"/>
              <a:t>. На </a:t>
            </a:r>
            <a:r>
              <a:rPr lang="ru-RU" b="1" dirty="0" smtClean="0">
                <a:hlinkClick r:id="rId8" tooltip="Старославянский язык"/>
              </a:rPr>
              <a:t>старославянском языке</a:t>
            </a:r>
            <a:r>
              <a:rPr lang="ru-RU" b="1" dirty="0" smtClean="0"/>
              <a:t> именуется «</a:t>
            </a:r>
            <a:r>
              <a:rPr lang="ru-RU" b="1" dirty="0" err="1" smtClean="0"/>
              <a:t>Кѷрїлловица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Глаголицу создали Кирилл и </a:t>
            </a:r>
            <a:r>
              <a:rPr lang="ru-RU" b="1" dirty="0" err="1" smtClean="0"/>
              <a:t>Мефодий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13203" y="5849888"/>
            <a:ext cx="275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9Б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43"/>
    </mc:Choice>
    <mc:Fallback>
      <p:transition spd="slow" advTm="15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1383" y="260648"/>
            <a:ext cx="6690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Функции алфавита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38164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Для чего нужен алфавит? Алфавит представляет буквы того или иного языка полно и в организованном виде. Этот порядок имеет большое практическое значение. Во-первых, из букв складываются слова, из слов - предложения и фразы, что необходимо в нашем общении. Во-вторых, алфавит нужен для того, чтобы можно было располагать различные документы в определенном, всем известном порядке</a:t>
            </a:r>
            <a:r>
              <a:rPr lang="ru-RU" b="1" i="1" dirty="0" smtClean="0"/>
              <a:t>.</a:t>
            </a:r>
            <a:endParaRPr lang="ru-RU" b="1" dirty="0"/>
          </a:p>
        </p:txBody>
      </p:sp>
      <p:pic>
        <p:nvPicPr>
          <p:cNvPr id="1026" name="Picture 2" descr="C:\Users\Олеся\Desktop\алфавит\inner.jpg">
            <a:hlinkClick r:id="rId3" action="ppaction://hlinksldjump" tooltip="функции алфавита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950" y="1340768"/>
            <a:ext cx="4972050" cy="373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13203" y="5849888"/>
            <a:ext cx="275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9Б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64"/>
    </mc:Choice>
    <mc:Fallback>
      <p:transition spd="slow" advTm="1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ся\Desktop\алфавит\2293642-503463-pile-of-study-books-and-a-laptop-computer-with-white-screen-for-writing.jpg">
            <a:hlinkClick r:id="rId3" action="ppaction://hlinksldjump" tooltip="ИСПОЛЬЗОВАННЫЙ МАТЕРИАЛ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5590" y="5052938"/>
            <a:ext cx="2118410" cy="18050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562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Использованный материал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61206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hlinkClick r:id="rId5"/>
              </a:rPr>
              <a:t>1)Азбука буквы-картинки</a:t>
            </a:r>
            <a:endParaRPr lang="ru-RU" sz="3200" dirty="0" smtClean="0"/>
          </a:p>
          <a:p>
            <a:r>
              <a:rPr lang="ru-RU" sz="3200" dirty="0" smtClean="0">
                <a:hlinkClick r:id="rId6"/>
              </a:rPr>
              <a:t>2)Кириллица- картинки</a:t>
            </a:r>
            <a:endParaRPr lang="ru-RU" sz="3200" dirty="0" smtClean="0"/>
          </a:p>
          <a:p>
            <a:r>
              <a:rPr lang="ru-RU" sz="3200" dirty="0" smtClean="0">
                <a:hlinkClick r:id="rId7"/>
              </a:rPr>
              <a:t>3)Глаголица- картинки</a:t>
            </a:r>
            <a:endParaRPr lang="ru-RU" sz="3200" dirty="0" smtClean="0"/>
          </a:p>
          <a:p>
            <a:r>
              <a:rPr lang="ru-RU" sz="3200" dirty="0" smtClean="0">
                <a:hlinkClick r:id="rId8"/>
              </a:rPr>
              <a:t>4)Кирилл и </a:t>
            </a:r>
            <a:r>
              <a:rPr lang="ru-RU" sz="3200" dirty="0" err="1" smtClean="0">
                <a:hlinkClick r:id="rId8"/>
              </a:rPr>
              <a:t>Мефодий</a:t>
            </a:r>
            <a:r>
              <a:rPr lang="ru-RU" sz="3200" dirty="0" smtClean="0">
                <a:hlinkClick r:id="rId8"/>
              </a:rPr>
              <a:t>- картинки</a:t>
            </a:r>
            <a:endParaRPr lang="ru-RU" sz="3200" dirty="0" smtClean="0"/>
          </a:p>
          <a:p>
            <a:r>
              <a:rPr lang="ru-RU" sz="3200" dirty="0" smtClean="0">
                <a:hlinkClick r:id="rId9"/>
              </a:rPr>
              <a:t>5)</a:t>
            </a:r>
            <a:r>
              <a:rPr lang="ru-RU" sz="3200" dirty="0" err="1" smtClean="0">
                <a:hlinkClick r:id="rId9"/>
              </a:rPr>
              <a:t>Википедия</a:t>
            </a:r>
            <a:r>
              <a:rPr lang="ru-RU" sz="3200" dirty="0" smtClean="0">
                <a:hlinkClick r:id="rId9"/>
              </a:rPr>
              <a:t>- Кирилл и </a:t>
            </a:r>
            <a:r>
              <a:rPr lang="ru-RU" sz="3200" dirty="0" err="1" smtClean="0">
                <a:hlinkClick r:id="rId9"/>
              </a:rPr>
              <a:t>Мефодий</a:t>
            </a:r>
            <a:endParaRPr lang="ru-RU" sz="3200" dirty="0" smtClean="0"/>
          </a:p>
          <a:p>
            <a:r>
              <a:rPr lang="ru-RU" sz="3200" dirty="0" smtClean="0">
                <a:hlinkClick r:id="rId10"/>
              </a:rPr>
              <a:t>6)</a:t>
            </a:r>
            <a:r>
              <a:rPr lang="ru-RU" sz="3200" dirty="0" err="1" smtClean="0">
                <a:hlinkClick r:id="rId10"/>
              </a:rPr>
              <a:t>Википедия</a:t>
            </a:r>
            <a:r>
              <a:rPr lang="ru-RU" sz="3200" dirty="0" smtClean="0">
                <a:hlinkClick r:id="rId10"/>
              </a:rPr>
              <a:t>- Глаголица</a:t>
            </a:r>
            <a:endParaRPr lang="ru-RU" sz="3200" dirty="0" smtClean="0"/>
          </a:p>
          <a:p>
            <a:r>
              <a:rPr lang="ru-RU" sz="3200" dirty="0" smtClean="0">
                <a:hlinkClick r:id="rId11"/>
              </a:rPr>
              <a:t>7)</a:t>
            </a:r>
            <a:r>
              <a:rPr lang="ru-RU" sz="3200" dirty="0" err="1" smtClean="0">
                <a:hlinkClick r:id="rId11"/>
              </a:rPr>
              <a:t>Википедия</a:t>
            </a:r>
            <a:r>
              <a:rPr lang="ru-RU" sz="3200" dirty="0" smtClean="0">
                <a:hlinkClick r:id="rId11"/>
              </a:rPr>
              <a:t>- Кириллица</a:t>
            </a:r>
            <a:endParaRPr lang="ru-RU" sz="3200" dirty="0" smtClean="0"/>
          </a:p>
          <a:p>
            <a:r>
              <a:rPr lang="ru-RU" sz="3200" dirty="0" smtClean="0">
                <a:hlinkClick r:id="rId12"/>
              </a:rPr>
              <a:t>8)Ответы </a:t>
            </a:r>
            <a:r>
              <a:rPr lang="en-US" sz="3200" dirty="0" smtClean="0">
                <a:hlinkClick r:id="rId12"/>
              </a:rPr>
              <a:t>Mail.ru- </a:t>
            </a:r>
            <a:r>
              <a:rPr lang="ru-RU" sz="3200" dirty="0" smtClean="0">
                <a:hlinkClick r:id="rId12"/>
              </a:rPr>
              <a:t>кириллица и глаголица</a:t>
            </a:r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13203" y="5849888"/>
            <a:ext cx="2753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9Б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03"/>
    </mc:Choice>
    <mc:Fallback>
      <p:transition spd="slow" advTm="16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.7|1.6|1.5|1.5|1.5|1.5|1.8|1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7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1.4|1.2|1.6|1|1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301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Электронная газета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34</cp:revision>
  <dcterms:modified xsi:type="dcterms:W3CDTF">2013-11-25T11:28:50Z</dcterms:modified>
</cp:coreProperties>
</file>